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9" r:id="rId3"/>
    <p:sldId id="260"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Helvetica" panose="020B0604020202020204" pitchFamily="34" charset="0"/>
      <p:regular r:id="rId10"/>
      <p:bold r:id="rId11"/>
      <p:italic r:id="rId12"/>
      <p:boldItalic r:id="rId13"/>
    </p:embeddedFont>
    <p:embeddedFont>
      <p:font typeface="Helvetica Neue"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1oihVPCZm6bxEOoPu0NxZms8G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 name="Google Shape;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 name="Google Shape;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729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 name="Google Shape;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36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p:nvPr/>
        </p:nvSpPr>
        <p:spPr>
          <a:xfrm>
            <a:off x="0" y="6072188"/>
            <a:ext cx="12192000" cy="785812"/>
          </a:xfrm>
          <a:prstGeom prst="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 name="Google Shape;11;p18"/>
          <p:cNvPicPr preferRelativeResize="0"/>
          <p:nvPr/>
        </p:nvPicPr>
        <p:blipFill rotWithShape="1">
          <a:blip r:embed="rId3">
            <a:alphaModFix/>
          </a:blip>
          <a:srcRect/>
          <a:stretch/>
        </p:blipFill>
        <p:spPr>
          <a:xfrm>
            <a:off x="7968208" y="260648"/>
            <a:ext cx="3933344" cy="11887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18" name="Google Shape;18;p12"/>
          <p:cNvSpPr txBox="1"/>
          <p:nvPr/>
        </p:nvSpPr>
        <p:spPr>
          <a:xfrm>
            <a:off x="1462335" y="2359476"/>
            <a:ext cx="8136904" cy="2139027"/>
          </a:xfrm>
          <a:prstGeom prst="rect">
            <a:avLst/>
          </a:prstGeom>
          <a:noFill/>
          <a:ln>
            <a:noFill/>
          </a:ln>
        </p:spPr>
        <p:txBody>
          <a:bodyPr spcFirstLastPara="1" wrap="square" lIns="91425" tIns="0" rIns="91425" bIns="45700" anchor="t" anchorCtr="0">
            <a:spAutoFit/>
          </a:bodyPr>
          <a:lstStyle/>
          <a:p>
            <a:pPr marL="0" marR="0" lvl="0" indent="0" algn="l" rtl="0">
              <a:lnSpc>
                <a:spcPct val="90000"/>
              </a:lnSpc>
              <a:spcBef>
                <a:spcPts val="0"/>
              </a:spcBef>
              <a:spcAft>
                <a:spcPts val="0"/>
              </a:spcAft>
              <a:buClr>
                <a:srgbClr val="3F3151"/>
              </a:buClr>
              <a:buSzPts val="4000"/>
              <a:buFont typeface="Arial"/>
              <a:buNone/>
            </a:pPr>
            <a:r>
              <a:rPr lang="en-US" sz="4000" b="1" i="0" u="none" strike="noStrike" cap="none" dirty="0">
                <a:solidFill>
                  <a:srgbClr val="3F3151"/>
                </a:solidFill>
                <a:latin typeface="Helvetica" panose="020B0604020202020204" pitchFamily="34" charset="0"/>
                <a:ea typeface="Bodoni"/>
                <a:cs typeface="Helvetica" panose="020B0604020202020204" pitchFamily="34" charset="0"/>
                <a:sym typeface="Bodoni"/>
              </a:rPr>
              <a:t>Your Name</a:t>
            </a:r>
            <a:endParaRPr sz="1400" b="0" i="0" u="none" strike="noStrike" cap="none" dirty="0">
              <a:solidFill>
                <a:srgbClr val="000000"/>
              </a:solidFill>
              <a:latin typeface="Helvetica" panose="020B0604020202020204" pitchFamily="34" charset="0"/>
              <a:cs typeface="Helvetica" panose="020B0604020202020204" pitchFamily="34" charset="0"/>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Helvetica" panose="020B0604020202020204" pitchFamily="34" charset="0"/>
                <a:ea typeface="Calibri"/>
                <a:cs typeface="Helvetica" panose="020B0604020202020204" pitchFamily="34" charset="0"/>
                <a:sym typeface="Calibri"/>
              </a:rPr>
              <a:t>Department</a:t>
            </a:r>
            <a:endParaRPr sz="1400" b="0" i="0" u="none" strike="noStrike" cap="none" dirty="0">
              <a:solidFill>
                <a:srgbClr val="000000"/>
              </a:solidFill>
              <a:latin typeface="Helvetica" panose="020B0604020202020204" pitchFamily="34" charset="0"/>
              <a:cs typeface="Helvetica" panose="020B0604020202020204" pitchFamily="34" charset="0"/>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Helvetica" panose="020B0604020202020204" pitchFamily="34" charset="0"/>
                <a:ea typeface="Calibri"/>
                <a:cs typeface="Helvetica" panose="020B0604020202020204" pitchFamily="34" charset="0"/>
                <a:sym typeface="Calibri"/>
              </a:rPr>
              <a:t>College </a:t>
            </a:r>
            <a:endParaRPr dirty="0">
              <a:latin typeface="Helvetica" panose="020B0604020202020204" pitchFamily="34" charset="0"/>
              <a:cs typeface="Helvetica" panose="020B0604020202020204" pitchFamily="34" charset="0"/>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Helvetica" panose="020B0604020202020204" pitchFamily="34" charset="0"/>
                <a:ea typeface="Calibri"/>
                <a:cs typeface="Helvetica" panose="020B0604020202020204" pitchFamily="34" charset="0"/>
                <a:sym typeface="Calibri"/>
              </a:rPr>
              <a:t>Faculty Advisor: </a:t>
            </a:r>
            <a:endParaRPr sz="2000" b="1" i="0" u="none" strike="noStrike" cap="none" dirty="0">
              <a:solidFill>
                <a:srgbClr val="000000"/>
              </a:solidFill>
              <a:latin typeface="Helvetica" panose="020B0604020202020204" pitchFamily="34" charset="0"/>
              <a:ea typeface="Calibri"/>
              <a:cs typeface="Helvetica" panose="020B0604020202020204" pitchFamily="34" charset="0"/>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1" u="none" strike="noStrike" cap="none" dirty="0">
                <a:solidFill>
                  <a:srgbClr val="000000"/>
                </a:solidFill>
                <a:latin typeface="Helvetica" panose="020B0604020202020204" pitchFamily="34" charset="0"/>
                <a:ea typeface="Calibri"/>
                <a:cs typeface="Helvetica" panose="020B0604020202020204" pitchFamily="34" charset="0"/>
                <a:sym typeface="Calibri"/>
              </a:rPr>
              <a:t>Talk Title</a:t>
            </a:r>
            <a:endParaRPr sz="1400" b="0" i="0" u="none" strike="noStrike" cap="none" dirty="0">
              <a:solidFill>
                <a:srgbClr val="000000"/>
              </a:solidFill>
              <a:latin typeface="Helvetica" panose="020B0604020202020204" pitchFamily="34" charset="0"/>
              <a:cs typeface="Helvetica" panose="020B0604020202020204" pitchFamily="34" charset="0"/>
              <a:sym typeface="Arial"/>
            </a:endParaRPr>
          </a:p>
          <a:p>
            <a:pPr marL="342900" marR="0" lvl="0" indent="-342900" algn="l" rtl="0">
              <a:lnSpc>
                <a:spcPct val="100000"/>
              </a:lnSpc>
              <a:spcBef>
                <a:spcPts val="0"/>
              </a:spcBef>
              <a:spcAft>
                <a:spcPts val="0"/>
              </a:spcAft>
              <a:buClr>
                <a:schemeClr val="dk1"/>
              </a:buClr>
              <a:buSzPts val="2000"/>
              <a:buFont typeface="Arial"/>
              <a:buNone/>
            </a:pPr>
            <a:endParaRPr sz="2000" b="0" i="1" u="none" strike="noStrike" cap="none" dirty="0">
              <a:solidFill>
                <a:schemeClr val="dk1"/>
              </a:solidFill>
              <a:latin typeface="Calibri"/>
              <a:ea typeface="Calibri"/>
              <a:cs typeface="Calibri"/>
              <a:sym typeface="Calibri"/>
            </a:endParaRPr>
          </a:p>
        </p:txBody>
      </p:sp>
      <p:sp>
        <p:nvSpPr>
          <p:cNvPr id="19" name="Google Shape;19;p12"/>
          <p:cNvSpPr/>
          <p:nvPr/>
        </p:nvSpPr>
        <p:spPr>
          <a:xfrm>
            <a:off x="0" y="5729591"/>
            <a:ext cx="6096000" cy="1128409"/>
          </a:xfrm>
          <a:prstGeom prst="rect">
            <a:avLst/>
          </a:prstGeom>
          <a:solidFill>
            <a:srgbClr val="F26822"/>
          </a:solidFill>
          <a:ln w="25400" cap="flat" cmpd="sng">
            <a:solidFill>
              <a:srgbClr val="F26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0;p12"/>
          <p:cNvSpPr/>
          <p:nvPr/>
        </p:nvSpPr>
        <p:spPr>
          <a:xfrm>
            <a:off x="6096000" y="5729590"/>
            <a:ext cx="6096000" cy="1128409"/>
          </a:xfrm>
          <a:prstGeom prst="rect">
            <a:avLst/>
          </a:prstGeom>
          <a:solidFill>
            <a:srgbClr val="583088"/>
          </a:solidFill>
          <a:ln w="25400" cap="flat" cmpd="sng">
            <a:solidFill>
              <a:srgbClr val="5830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 name="Google Shape;21;p12"/>
          <p:cNvPicPr preferRelativeResize="0"/>
          <p:nvPr/>
        </p:nvPicPr>
        <p:blipFill rotWithShape="1">
          <a:blip r:embed="rId3">
            <a:alphaModFix/>
          </a:blip>
          <a:srcRect t="17606" b="23761"/>
          <a:stretch/>
        </p:blipFill>
        <p:spPr>
          <a:xfrm>
            <a:off x="68094" y="60570"/>
            <a:ext cx="1968139" cy="1153967"/>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EA40E0E1-FFCB-18F1-D3CF-A539F6A58CEA}"/>
              </a:ext>
            </a:extLst>
          </p:cNvPr>
          <p:cNvPicPr>
            <a:picLocks noChangeAspect="1"/>
          </p:cNvPicPr>
          <p:nvPr/>
        </p:nvPicPr>
        <p:blipFill>
          <a:blip r:embed="rId4"/>
          <a:stretch>
            <a:fillRect/>
          </a:stretch>
        </p:blipFill>
        <p:spPr>
          <a:xfrm>
            <a:off x="9599239" y="153246"/>
            <a:ext cx="2429235" cy="9686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19" name="Google Shape;19;p12"/>
          <p:cNvSpPr/>
          <p:nvPr/>
        </p:nvSpPr>
        <p:spPr>
          <a:xfrm>
            <a:off x="0" y="5729591"/>
            <a:ext cx="6096000" cy="1128409"/>
          </a:xfrm>
          <a:prstGeom prst="rect">
            <a:avLst/>
          </a:prstGeom>
          <a:solidFill>
            <a:srgbClr val="F26822"/>
          </a:solidFill>
          <a:ln w="25400" cap="flat" cmpd="sng">
            <a:solidFill>
              <a:srgbClr val="F26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0;p12"/>
          <p:cNvSpPr/>
          <p:nvPr/>
        </p:nvSpPr>
        <p:spPr>
          <a:xfrm>
            <a:off x="6096000" y="5729590"/>
            <a:ext cx="6096000" cy="1128409"/>
          </a:xfrm>
          <a:prstGeom prst="rect">
            <a:avLst/>
          </a:prstGeom>
          <a:solidFill>
            <a:srgbClr val="583088"/>
          </a:solidFill>
          <a:ln w="25400" cap="flat" cmpd="sng">
            <a:solidFill>
              <a:srgbClr val="5830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 name="Google Shape;21;p12"/>
          <p:cNvPicPr preferRelativeResize="0"/>
          <p:nvPr/>
        </p:nvPicPr>
        <p:blipFill rotWithShape="1">
          <a:blip r:embed="rId3">
            <a:alphaModFix/>
          </a:blip>
          <a:srcRect t="17606" b="23761"/>
          <a:stretch/>
        </p:blipFill>
        <p:spPr>
          <a:xfrm>
            <a:off x="68094" y="60570"/>
            <a:ext cx="1968139" cy="1153967"/>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EA40E0E1-FFCB-18F1-D3CF-A539F6A58CEA}"/>
              </a:ext>
            </a:extLst>
          </p:cNvPr>
          <p:cNvPicPr>
            <a:picLocks noChangeAspect="1"/>
          </p:cNvPicPr>
          <p:nvPr/>
        </p:nvPicPr>
        <p:blipFill>
          <a:blip r:embed="rId4"/>
          <a:stretch>
            <a:fillRect/>
          </a:stretch>
        </p:blipFill>
        <p:spPr>
          <a:xfrm>
            <a:off x="9599239" y="153246"/>
            <a:ext cx="2429235" cy="968614"/>
          </a:xfrm>
          <a:prstGeom prst="rect">
            <a:avLst/>
          </a:prstGeom>
        </p:spPr>
      </p:pic>
      <p:sp>
        <p:nvSpPr>
          <p:cNvPr id="2" name="Google Shape;27;p43">
            <a:extLst>
              <a:ext uri="{FF2B5EF4-FFF2-40B4-BE49-F238E27FC236}">
                <a16:creationId xmlns:a16="http://schemas.microsoft.com/office/drawing/2014/main" id="{18997D26-9466-4E82-6B89-138E57CF699E}"/>
              </a:ext>
            </a:extLst>
          </p:cNvPr>
          <p:cNvSpPr txBox="1"/>
          <p:nvPr/>
        </p:nvSpPr>
        <p:spPr>
          <a:xfrm>
            <a:off x="207467" y="404217"/>
            <a:ext cx="11777066" cy="907921"/>
          </a:xfrm>
          <a:prstGeom prst="rect">
            <a:avLst/>
          </a:prstGeom>
          <a:noFill/>
          <a:ln>
            <a:noFill/>
          </a:ln>
        </p:spPr>
        <p:txBody>
          <a:bodyPr spcFirstLastPara="1" wrap="square" lIns="91425" tIns="0" rIns="91425" bIns="45700" anchor="t" anchorCtr="0">
            <a:spAutoFit/>
          </a:bodyPr>
          <a:lstStyle/>
          <a:p>
            <a:pPr marL="0" marR="0" lvl="0" indent="0" algn="ctr" rtl="0">
              <a:lnSpc>
                <a:spcPct val="90000"/>
              </a:lnSpc>
              <a:spcBef>
                <a:spcPts val="0"/>
              </a:spcBef>
              <a:spcAft>
                <a:spcPts val="0"/>
              </a:spcAft>
              <a:buClr>
                <a:srgbClr val="3F3151"/>
              </a:buClr>
              <a:buSzPts val="4000"/>
              <a:buFont typeface="Arial"/>
              <a:buNone/>
            </a:pPr>
            <a:r>
              <a:rPr lang="en-US" sz="4000" b="1" i="0" u="none" strike="noStrike" cap="none" dirty="0">
                <a:solidFill>
                  <a:srgbClr val="3F3151"/>
                </a:solidFill>
                <a:latin typeface="Helvetica Neue"/>
                <a:ea typeface="Helvetica Neue"/>
                <a:cs typeface="Helvetica Neue"/>
                <a:sym typeface="Helvetica Neue"/>
              </a:rPr>
              <a:t>Abstract</a:t>
            </a:r>
            <a:endParaRPr sz="1400" b="0" i="0" u="none" strike="noStrike" cap="none" dirty="0">
              <a:solidFill>
                <a:srgbClr val="000000"/>
              </a:solidFill>
              <a:latin typeface="Helvetica Neue"/>
              <a:ea typeface="Helvetica Neue"/>
              <a:cs typeface="Helvetica Neue"/>
              <a:sym typeface="Helvetica Neue"/>
            </a:endParaRPr>
          </a:p>
          <a:p>
            <a:pPr marL="342900" marR="0" lvl="0" indent="-342900" algn="ctr" rtl="0">
              <a:lnSpc>
                <a:spcPct val="100000"/>
              </a:lnSpc>
              <a:spcBef>
                <a:spcPts val="0"/>
              </a:spcBef>
              <a:spcAft>
                <a:spcPts val="0"/>
              </a:spcAft>
              <a:buClr>
                <a:schemeClr val="dk1"/>
              </a:buClr>
              <a:buSzPts val="2000"/>
              <a:buFont typeface="Arial"/>
              <a:buNone/>
            </a:pPr>
            <a:endParaRPr sz="2000" b="0" i="1" u="none" strike="noStrike" cap="none" dirty="0">
              <a:solidFill>
                <a:schemeClr val="dk1"/>
              </a:solidFill>
              <a:latin typeface="Calibri"/>
              <a:ea typeface="Calibri"/>
              <a:cs typeface="Calibri"/>
              <a:sym typeface="Calibri"/>
            </a:endParaRPr>
          </a:p>
        </p:txBody>
      </p:sp>
      <p:sp>
        <p:nvSpPr>
          <p:cNvPr id="4" name="Google Shape;31;p43">
            <a:extLst>
              <a:ext uri="{FF2B5EF4-FFF2-40B4-BE49-F238E27FC236}">
                <a16:creationId xmlns:a16="http://schemas.microsoft.com/office/drawing/2014/main" id="{F680D7E8-BFCB-FADD-28A8-56A3266659AB}"/>
              </a:ext>
            </a:extLst>
          </p:cNvPr>
          <p:cNvSpPr txBox="1"/>
          <p:nvPr/>
        </p:nvSpPr>
        <p:spPr>
          <a:xfrm>
            <a:off x="207467" y="1217662"/>
            <a:ext cx="1176728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highlight>
                  <a:srgbClr val="FFFF00"/>
                </a:highlight>
                <a:latin typeface="Arial"/>
                <a:ea typeface="Arial"/>
                <a:cs typeface="Arial"/>
                <a:sym typeface="Arial"/>
              </a:rPr>
              <a:t>Abstract word count should not exceed 100; use </a:t>
            </a:r>
            <a:r>
              <a:rPr lang="en-US" sz="1800" dirty="0">
                <a:highlight>
                  <a:srgbClr val="FFFF00"/>
                </a:highlight>
              </a:rPr>
              <a:t>Helvetica</a:t>
            </a:r>
            <a:r>
              <a:rPr lang="en-US" sz="1800" b="0" i="0" u="none" strike="noStrike" cap="none" dirty="0">
                <a:solidFill>
                  <a:srgbClr val="000000"/>
                </a:solidFill>
                <a:highlight>
                  <a:srgbClr val="FFFF00"/>
                </a:highlight>
                <a:latin typeface="Arial"/>
                <a:ea typeface="Arial"/>
                <a:cs typeface="Arial"/>
                <a:sym typeface="Arial"/>
              </a:rPr>
              <a:t> font, size 24; sample abstract provided below</a:t>
            </a:r>
            <a:endParaRPr dirty="0"/>
          </a:p>
        </p:txBody>
      </p:sp>
      <p:sp>
        <p:nvSpPr>
          <p:cNvPr id="5" name="Google Shape;30;p43">
            <a:extLst>
              <a:ext uri="{FF2B5EF4-FFF2-40B4-BE49-F238E27FC236}">
                <a16:creationId xmlns:a16="http://schemas.microsoft.com/office/drawing/2014/main" id="{A1FA7D13-F350-1F2F-F42F-33BABFD8CE7D}"/>
              </a:ext>
            </a:extLst>
          </p:cNvPr>
          <p:cNvSpPr txBox="1"/>
          <p:nvPr/>
        </p:nvSpPr>
        <p:spPr>
          <a:xfrm>
            <a:off x="207467" y="1614791"/>
            <a:ext cx="11767282" cy="34162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a:solidFill>
                  <a:srgbClr val="000000"/>
                </a:solidFill>
                <a:latin typeface="Helvetica" panose="020B0604020202020204" pitchFamily="34" charset="0"/>
                <a:cs typeface="Helvetica" panose="020B0604020202020204" pitchFamily="34" charset="0"/>
                <a:sym typeface="Arial"/>
              </a:rPr>
              <a:t>Scientists have long debated the extent to which nature and nurture shape who we are. In this video, Sofie </a:t>
            </a:r>
            <a:r>
              <a:rPr lang="en-US" sz="2400" b="0" i="0" u="none" strike="noStrike" cap="none" dirty="0" err="1">
                <a:solidFill>
                  <a:srgbClr val="000000"/>
                </a:solidFill>
                <a:latin typeface="Helvetica" panose="020B0604020202020204" pitchFamily="34" charset="0"/>
                <a:cs typeface="Helvetica" panose="020B0604020202020204" pitchFamily="34" charset="0"/>
                <a:sym typeface="Arial"/>
              </a:rPr>
              <a:t>Valk</a:t>
            </a:r>
            <a:r>
              <a:rPr lang="en-US" sz="2400" b="0" i="0" u="none" strike="noStrike" cap="none" dirty="0">
                <a:solidFill>
                  <a:srgbClr val="000000"/>
                </a:solidFill>
                <a:latin typeface="Helvetica" panose="020B0604020202020204" pitchFamily="34" charset="0"/>
                <a:cs typeface="Helvetica" panose="020B0604020202020204" pitchFamily="34" charset="0"/>
                <a:sym typeface="Arial"/>
              </a:rPr>
              <a:t> seeks to cast light on this debate. Employing methods including neuroimaging techniques, twin and genotype samples, comparison with primate brains and machine learning, </a:t>
            </a:r>
            <a:r>
              <a:rPr lang="en-US" sz="2400" b="0" i="0" u="none" strike="noStrike" cap="none" dirty="0" err="1">
                <a:solidFill>
                  <a:srgbClr val="000000"/>
                </a:solidFill>
                <a:latin typeface="Helvetica" panose="020B0604020202020204" pitchFamily="34" charset="0"/>
                <a:cs typeface="Helvetica" panose="020B0604020202020204" pitchFamily="34" charset="0"/>
                <a:sym typeface="Arial"/>
              </a:rPr>
              <a:t>Valk</a:t>
            </a:r>
            <a:r>
              <a:rPr lang="en-US" sz="2400" b="0" i="0" u="none" strike="noStrike" cap="none" dirty="0">
                <a:solidFill>
                  <a:srgbClr val="000000"/>
                </a:solidFill>
                <a:latin typeface="Helvetica" panose="020B0604020202020204" pitchFamily="34" charset="0"/>
                <a:cs typeface="Helvetica" panose="020B0604020202020204" pitchFamily="34" charset="0"/>
                <a:sym typeface="Arial"/>
              </a:rPr>
              <a:t> argues that both genetic and environmental factors shape the human brain, impacting human thoughts and feelings. Her research helps to identify biological rules describing how the structure of the human brain can support human cognition. Such rules have important applications to understand mental health and disease and may help understand how brain and behavior interact.</a:t>
            </a:r>
            <a:endParaRPr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3228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19" name="Google Shape;19;p12"/>
          <p:cNvSpPr/>
          <p:nvPr/>
        </p:nvSpPr>
        <p:spPr>
          <a:xfrm>
            <a:off x="0" y="5729591"/>
            <a:ext cx="6096000" cy="1128409"/>
          </a:xfrm>
          <a:prstGeom prst="rect">
            <a:avLst/>
          </a:prstGeom>
          <a:solidFill>
            <a:srgbClr val="F26822"/>
          </a:solidFill>
          <a:ln w="25400" cap="flat" cmpd="sng">
            <a:solidFill>
              <a:srgbClr val="F26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0;p12"/>
          <p:cNvSpPr/>
          <p:nvPr/>
        </p:nvSpPr>
        <p:spPr>
          <a:xfrm>
            <a:off x="6096000" y="5729590"/>
            <a:ext cx="6096000" cy="1128409"/>
          </a:xfrm>
          <a:prstGeom prst="rect">
            <a:avLst/>
          </a:prstGeom>
          <a:solidFill>
            <a:srgbClr val="583088"/>
          </a:solidFill>
          <a:ln w="25400" cap="flat" cmpd="sng">
            <a:solidFill>
              <a:srgbClr val="5830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 name="Google Shape;21;p12"/>
          <p:cNvPicPr preferRelativeResize="0"/>
          <p:nvPr/>
        </p:nvPicPr>
        <p:blipFill rotWithShape="1">
          <a:blip r:embed="rId3">
            <a:alphaModFix/>
          </a:blip>
          <a:srcRect t="17606" b="23761"/>
          <a:stretch/>
        </p:blipFill>
        <p:spPr>
          <a:xfrm>
            <a:off x="68094" y="60570"/>
            <a:ext cx="1968139" cy="1153967"/>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EA40E0E1-FFCB-18F1-D3CF-A539F6A58CEA}"/>
              </a:ext>
            </a:extLst>
          </p:cNvPr>
          <p:cNvPicPr>
            <a:picLocks noChangeAspect="1"/>
          </p:cNvPicPr>
          <p:nvPr/>
        </p:nvPicPr>
        <p:blipFill>
          <a:blip r:embed="rId4"/>
          <a:stretch>
            <a:fillRect/>
          </a:stretch>
        </p:blipFill>
        <p:spPr>
          <a:xfrm>
            <a:off x="9599239" y="153246"/>
            <a:ext cx="2429235" cy="968614"/>
          </a:xfrm>
          <a:prstGeom prst="rect">
            <a:avLst/>
          </a:prstGeom>
        </p:spPr>
      </p:pic>
      <p:sp>
        <p:nvSpPr>
          <p:cNvPr id="2" name="Google Shape;40;p44">
            <a:extLst>
              <a:ext uri="{FF2B5EF4-FFF2-40B4-BE49-F238E27FC236}">
                <a16:creationId xmlns:a16="http://schemas.microsoft.com/office/drawing/2014/main" id="{6D79955F-9EE3-8530-77AD-3FAC7690DDD4}"/>
              </a:ext>
            </a:extLst>
          </p:cNvPr>
          <p:cNvSpPr txBox="1"/>
          <p:nvPr/>
        </p:nvSpPr>
        <p:spPr>
          <a:xfrm>
            <a:off x="1371600" y="2348274"/>
            <a:ext cx="9863848" cy="18774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dirty="0">
                <a:solidFill>
                  <a:srgbClr val="000000"/>
                </a:solidFill>
                <a:latin typeface="Helvetica" panose="020B0604020202020204" pitchFamily="34" charset="0"/>
                <a:cs typeface="Helvetica" panose="020B0604020202020204" pitchFamily="34" charset="0"/>
                <a:sym typeface="Arial"/>
              </a:rPr>
              <a:t>Please Insert Video Recording Here</a:t>
            </a:r>
            <a:endParaRPr dirty="0">
              <a:latin typeface="Helvetica" panose="020B0604020202020204" pitchFamily="34" charset="0"/>
              <a:cs typeface="Helvetica" panose="020B0604020202020204" pitchFamily="34" charset="0"/>
            </a:endParaRPr>
          </a:p>
          <a:p>
            <a:pPr marL="0" marR="0" lvl="0" indent="0" algn="ctr" rtl="0">
              <a:lnSpc>
                <a:spcPct val="100000"/>
              </a:lnSpc>
              <a:spcBef>
                <a:spcPts val="0"/>
              </a:spcBef>
              <a:spcAft>
                <a:spcPts val="0"/>
              </a:spcAft>
              <a:buNone/>
            </a:pPr>
            <a:endParaRPr sz="4400" b="0" i="0" u="none" strike="noStrike" cap="none" dirty="0">
              <a:solidFill>
                <a:srgbClr val="000000"/>
              </a:solidFill>
              <a:latin typeface="Helvetica" panose="020B0604020202020204" pitchFamily="34" charset="0"/>
              <a:cs typeface="Helvetica" panose="020B0604020202020204" pitchFamily="34" charset="0"/>
              <a:sym typeface="Arial"/>
            </a:endParaRPr>
          </a:p>
          <a:p>
            <a:pPr marL="0" marR="0" lvl="0" indent="0" algn="ctr" rtl="0">
              <a:lnSpc>
                <a:spcPct val="100000"/>
              </a:lnSpc>
              <a:spcBef>
                <a:spcPts val="0"/>
              </a:spcBef>
              <a:spcAft>
                <a:spcPts val="0"/>
              </a:spcAft>
              <a:buNone/>
            </a:pPr>
            <a:r>
              <a:rPr lang="en-US" sz="2800" b="0" i="0" u="none" strike="noStrike" cap="none" dirty="0">
                <a:solidFill>
                  <a:srgbClr val="000000"/>
                </a:solidFill>
                <a:latin typeface="Helvetica" panose="020B0604020202020204" pitchFamily="34" charset="0"/>
                <a:cs typeface="Helvetica" panose="020B0604020202020204" pitchFamily="34" charset="0"/>
                <a:sym typeface="Arial"/>
              </a:rPr>
              <a:t>Allowed video formats: .mov, or .mp4, (.mp4 preferred)</a:t>
            </a:r>
            <a:endParaRPr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85679814"/>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158</Words>
  <Application>Microsoft Office PowerPoint</Application>
  <PresentationFormat>Widescreen</PresentationFormat>
  <Paragraphs>11</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Helvetica Neue</vt:lpstr>
      <vt:lpstr>Arial</vt:lpstr>
      <vt:lpstr>Calibri</vt:lpstr>
      <vt:lpstr>Helvetica</vt:lpstr>
      <vt:lpstr>Custom Design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Poulton</dc:creator>
  <cp:lastModifiedBy>VISHAL THOMAS</cp:lastModifiedBy>
  <cp:revision>4</cp:revision>
  <dcterms:created xsi:type="dcterms:W3CDTF">2011-06-08T05:47:36Z</dcterms:created>
  <dcterms:modified xsi:type="dcterms:W3CDTF">2023-02-08T22:03:04Z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0x010100F90353471F3B774398C3D0A537C41304</vt:lpwstr>
  </property>
</Properties>
</file>